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0"/>
    <p:restoredTop sz="94648"/>
  </p:normalViewPr>
  <p:slideViewPr>
    <p:cSldViewPr snapToGrid="0" snapToObjects="1">
      <p:cViewPr varScale="1">
        <p:scale>
          <a:sx n="67" d="100"/>
          <a:sy n="67" d="100"/>
        </p:scale>
        <p:origin x="18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67163-9D53-F740-A092-13B7AC50E34E}" type="datetimeFigureOut">
              <a:rPr kumimoji="1" lang="zh-CN" altLang="en-US" smtClean="0"/>
              <a:t>16/5/19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E067B-C7C5-864C-8D04-CBA8FA8381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67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E067B-C7C5-864C-8D04-CBA8FA83815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0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551FC5FE-97FF-5848-BE8B-C24A12A70077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6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A838-3209-EE4D-981B-7399CEFFFE47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3560-C7B3-F04A-91C9-EDE6840864F0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5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3352-36A8-BD4A-A6E0-6041A2E319E4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27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CA57-D5E1-3A4E-8F2E-466F10433CBA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02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073B-362E-1F4F-BE04-F87B1AD3A9BB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82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D897-E159-E14D-A241-8298728ED1DD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37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70BE-24AA-274A-8B04-05097EE44430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7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21B4E173-3D49-4040-BBF8-D3F73E33E9CE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08508-4A5D-F148-BEB7-07DE60FF3317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0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A7FA7282-64BF-1C40-8B2A-2CE5C59625ED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8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747-D51B-A24A-AEDD-013D75EFBFB0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2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E491-4DF3-2840-B196-26D012C8CBEB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3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8E7A3-6584-304C-92B7-A656E20C183E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0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646A-F6FC-AB4C-8B1F-EB55703F4664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D063-0A13-9342-B529-195B81483D20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8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AC15-BA25-4B41-842C-18062C2678CA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0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FE815-2FEE-EC4B-9BC5-5F73460F21F8}" type="datetime1">
              <a:rPr lang="zh-CN" altLang="en-US" smtClean="0"/>
              <a:t>16/5/19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4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gi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200" dirty="0"/>
              <a:t>TOPIC: TOward Perfect InfluenCe Graph Summarization</a:t>
            </a:r>
            <a:endParaRPr kumimoji="1"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Lei Shi, Sibai Sun, </a:t>
            </a:r>
            <a:r>
              <a:rPr kumimoji="1" lang="en-US" altLang="zh-CN" b="1" dirty="0"/>
              <a:t>Yuan Xuan</a:t>
            </a:r>
            <a:r>
              <a:rPr kumimoji="1" lang="en-US" altLang="zh-CN" dirty="0"/>
              <a:t>, Yue Su, </a:t>
            </a:r>
            <a:endParaRPr kumimoji="1" lang="en-US" altLang="zh-CN" dirty="0" smtClean="0"/>
          </a:p>
          <a:p>
            <a:r>
              <a:rPr kumimoji="1" lang="en-US" altLang="zh-CN" dirty="0" smtClean="0"/>
              <a:t>Hanghang </a:t>
            </a:r>
            <a:r>
              <a:rPr kumimoji="1" lang="en-US" altLang="zh-CN" dirty="0"/>
              <a:t>Tong, Shuai Ma, Yang </a:t>
            </a:r>
            <a:r>
              <a:rPr kumimoji="1" lang="en-US" altLang="zh-CN" dirty="0" smtClean="0"/>
              <a:t>Chen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2975" cy="2566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48" y="0"/>
            <a:ext cx="2297052" cy="2559831"/>
          </a:xfrm>
          <a:prstGeom prst="rect">
            <a:avLst/>
          </a:prstGeom>
        </p:spPr>
      </p:pic>
      <p:grpSp>
        <p:nvGrpSpPr>
          <p:cNvPr id="6" name="组合 2"/>
          <p:cNvGrpSpPr/>
          <p:nvPr/>
        </p:nvGrpSpPr>
        <p:grpSpPr>
          <a:xfrm>
            <a:off x="945443" y="5547350"/>
            <a:ext cx="1495425" cy="1217852"/>
            <a:chOff x="822960" y="5099970"/>
            <a:chExt cx="1495425" cy="1217852"/>
          </a:xfrm>
        </p:grpSpPr>
        <p:pic>
          <p:nvPicPr>
            <p:cNvPr id="7" name="Picture 2" descr="C:\Users\thinkpad\Desktop\logo\CAS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78210" y="5523797"/>
              <a:ext cx="794025" cy="794025"/>
            </a:xfrm>
            <a:prstGeom prst="rect">
              <a:avLst/>
            </a:prstGeom>
            <a:noFill/>
          </p:spPr>
        </p:pic>
        <p:pic>
          <p:nvPicPr>
            <p:cNvPr id="8" name="Picture 3" descr="C:\Users\thinkpad\Desktop\logo\logo2011.gif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22960" y="5099970"/>
              <a:ext cx="1495425" cy="381000"/>
            </a:xfrm>
            <a:prstGeom prst="rect">
              <a:avLst/>
            </a:prstGeom>
            <a:noFill/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17" y="5698355"/>
            <a:ext cx="1020342" cy="1022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53" y="5655737"/>
            <a:ext cx="1065510" cy="10655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4" y="5671460"/>
            <a:ext cx="1064592" cy="10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067" y="753228"/>
            <a:ext cx="7404234" cy="108093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Equivalence </a:t>
            </a:r>
            <a:r>
              <a:rPr kumimoji="1" lang="en-US" altLang="zh-CN" sz="3000" dirty="0" smtClean="0"/>
              <a:t>to </a:t>
            </a:r>
            <a:r>
              <a:rPr kumimoji="1" lang="en-US" altLang="zh-CN" sz="3000" i="1" dirty="0" smtClean="0"/>
              <a:t>k</a:t>
            </a:r>
            <a:r>
              <a:rPr kumimoji="1" lang="en-US" altLang="zh-CN" sz="3000" dirty="0" smtClean="0"/>
              <a:t>-segmentation </a:t>
            </a:r>
            <a:r>
              <a:rPr kumimoji="1" lang="en-US" altLang="zh-CN" sz="3000" dirty="0"/>
              <a:t>problem</a:t>
            </a:r>
            <a:endParaRPr kumimoji="1" lang="zh-CN" altLang="en-US" sz="30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66" y="3128329"/>
            <a:ext cx="4356234" cy="1811545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4521200" y="3365838"/>
            <a:ext cx="4648200" cy="196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i="1" dirty="0" smtClean="0"/>
              <a:t>k</a:t>
            </a:r>
            <a:r>
              <a:rPr kumimoji="1" lang="en-US" altLang="zh-CN" dirty="0" smtClean="0"/>
              <a:t>-segmentation on the largest eigenvector of </a:t>
            </a:r>
            <a:r>
              <a:rPr kumimoji="1" lang="en-US" altLang="zh-CN" i="1" dirty="0" smtClean="0"/>
              <a:t>A</a:t>
            </a:r>
            <a:r>
              <a:rPr kumimoji="1" lang="en-US" altLang="zh-CN" baseline="30000" dirty="0" smtClean="0"/>
              <a:t>*</a:t>
            </a:r>
            <a:r>
              <a:rPr kumimoji="1" lang="en-US" altLang="zh-CN" dirty="0" smtClean="0"/>
              <a:t> (sorted decreasingly), cluster size should be non-decreasing</a:t>
            </a:r>
            <a:endParaRPr kumimoji="1" lang="zh-CN" altLang="en-US" baseline="30000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8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5400" y="753228"/>
            <a:ext cx="7620000" cy="108093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3000" dirty="0" smtClean="0"/>
              <a:t>Dynamic Programming for </a:t>
            </a:r>
            <a:r>
              <a:rPr kumimoji="1" lang="en-US" altLang="zh-CN" sz="3000" i="1" dirty="0" smtClean="0"/>
              <a:t>k</a:t>
            </a:r>
            <a:r>
              <a:rPr kumimoji="1" lang="en-US" altLang="zh-CN" sz="3000" dirty="0" smtClean="0"/>
              <a:t>-segmentation</a:t>
            </a:r>
            <a:endParaRPr kumimoji="1" lang="zh-CN" altLang="en-US" sz="3000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228600" y="2114888"/>
            <a:ext cx="8940800" cy="42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Define the gain of a </a:t>
            </a:r>
            <a:r>
              <a:rPr kumimoji="1" lang="en-US" altLang="zh-CN" dirty="0" smtClean="0"/>
              <a:t>cluster                                by</a:t>
            </a:r>
          </a:p>
          <a:p>
            <a:endParaRPr kumimoji="1" lang="en-US" altLang="zh-CN" baseline="30000" dirty="0"/>
          </a:p>
          <a:p>
            <a:pPr marL="0" indent="0">
              <a:lnSpc>
                <a:spcPct val="100000"/>
              </a:lnSpc>
              <a:buNone/>
            </a:pP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en-US" altLang="zh-CN" dirty="0" smtClean="0"/>
              <a:t>Write </a:t>
            </a:r>
            <a:r>
              <a:rPr kumimoji="1" lang="en-US" altLang="zh-CN" dirty="0"/>
              <a:t>the objective of segmenting a sequence of length </a:t>
            </a:r>
            <a:r>
              <a:rPr kumimoji="1" lang="en-US" altLang="zh-CN" i="1" dirty="0" err="1"/>
              <a:t>i</a:t>
            </a:r>
            <a:r>
              <a:rPr kumimoji="1" lang="en-US" altLang="zh-CN" dirty="0"/>
              <a:t> into </a:t>
            </a:r>
            <a:r>
              <a:rPr kumimoji="1" lang="en-US" altLang="zh-CN" i="1" dirty="0"/>
              <a:t>j</a:t>
            </a:r>
            <a:r>
              <a:rPr kumimoji="1" lang="en-US" altLang="zh-CN" dirty="0"/>
              <a:t> clusters </a:t>
            </a:r>
            <a:r>
              <a:rPr kumimoji="1" lang="en-US" altLang="zh-CN" dirty="0" smtClean="0"/>
              <a:t>by </a:t>
            </a:r>
            <a:r>
              <a:rPr kumimoji="1" lang="en-US" altLang="zh-CN" i="1" dirty="0" smtClean="0"/>
              <a:t>M</a:t>
            </a:r>
            <a:r>
              <a:rPr kumimoji="1" lang="en-US" altLang="zh-CN" dirty="0" smtClean="0"/>
              <a:t>(</a:t>
            </a:r>
            <a:r>
              <a:rPr kumimoji="1" lang="en-US" altLang="zh-CN" i="1" dirty="0" err="1" smtClean="0"/>
              <a:t>j</a:t>
            </a:r>
            <a:r>
              <a:rPr kumimoji="1" lang="en-US" altLang="zh-CN" dirty="0" err="1" smtClean="0"/>
              <a:t>,</a:t>
            </a:r>
            <a:r>
              <a:rPr kumimoji="1" lang="en-US" altLang="zh-CN" i="1" dirty="0" err="1" smtClean="0"/>
              <a:t>i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The </a:t>
            </a:r>
            <a:r>
              <a:rPr kumimoji="1" lang="en-US" altLang="zh-CN" dirty="0"/>
              <a:t>optimization of objective can be computed iteratively from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=1, j=1 by</a:t>
            </a:r>
            <a:endParaRPr kumimoji="1" lang="zh-CN" altLang="en-US" baseline="30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4200" y="2102850"/>
            <a:ext cx="2527800" cy="4674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981" y="2620458"/>
            <a:ext cx="7818437" cy="6125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700" y="5096749"/>
            <a:ext cx="8068104" cy="9602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72176" y="6129970"/>
            <a:ext cx="844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/>
              <a:t>Computational complexity: </a:t>
            </a:r>
            <a:r>
              <a:rPr kumimoji="1" lang="en-US" altLang="zh-CN" sz="2800" i="1" dirty="0" smtClean="0">
                <a:solidFill>
                  <a:srgbClr val="FF0000"/>
                </a:solidFill>
              </a:rPr>
              <a:t>O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(</a:t>
            </a:r>
            <a:r>
              <a:rPr kumimoji="1" lang="en-US" altLang="zh-CN" sz="2800" i="1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800" baseline="30000" dirty="0" smtClean="0">
                <a:solidFill>
                  <a:srgbClr val="FF0000"/>
                </a:solidFill>
              </a:rPr>
              <a:t>2</a:t>
            </a:r>
            <a:r>
              <a:rPr kumimoji="1" lang="en-US" altLang="zh-CN" sz="2800" i="1" dirty="0" smtClean="0">
                <a:solidFill>
                  <a:srgbClr val="FF0000"/>
                </a:solidFill>
              </a:rPr>
              <a:t>k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Scalable Approximate </a:t>
            </a:r>
            <a:r>
              <a:rPr kumimoji="1" lang="en-US" altLang="zh-CN" sz="3200" dirty="0" smtClean="0"/>
              <a:t>Algorithms</a:t>
            </a:r>
            <a:endParaRPr kumimoji="1"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8900" y="2070537"/>
            <a:ext cx="9055099" cy="47874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3500" dirty="0" smtClean="0"/>
              <a:t> Iterative Stepwise Optimization (ISO)</a:t>
            </a:r>
          </a:p>
        </p:txBody>
      </p:sp>
      <p:sp>
        <p:nvSpPr>
          <p:cNvPr id="7" name="矩形 6"/>
          <p:cNvSpPr/>
          <p:nvPr/>
        </p:nvSpPr>
        <p:spPr>
          <a:xfrm>
            <a:off x="531639" y="2661890"/>
            <a:ext cx="8612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By extended analysis we have an approximation of optimality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9134" y="2972611"/>
            <a:ext cx="2148804" cy="10232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45980" y="3888330"/>
            <a:ext cx="48963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/>
              <a:t>Computational complexity:</a:t>
            </a:r>
          </a:p>
          <a:p>
            <a:r>
              <a:rPr kumimoji="1" lang="en-US" altLang="zh-CN" sz="2800" dirty="0" smtClean="0">
                <a:solidFill>
                  <a:srgbClr val="0000FF"/>
                </a:solidFill>
              </a:rPr>
              <a:t>O(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800" dirty="0" err="1" smtClean="0">
                <a:solidFill>
                  <a:srgbClr val="0000FF"/>
                </a:solidFill>
              </a:rPr>
              <a:t>log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 + 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n·I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)  (</a:t>
            </a:r>
            <a:r>
              <a:rPr kumimoji="1" lang="en-US" altLang="zh-CN" sz="2800" i="1" dirty="0" smtClean="0">
                <a:solidFill>
                  <a:srgbClr val="0000FF"/>
                </a:solidFill>
              </a:rPr>
              <a:t>I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: #iterations)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39" y="3123555"/>
            <a:ext cx="7461643" cy="3685775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8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Scalable Approximate </a:t>
            </a:r>
            <a:r>
              <a:rPr kumimoji="1" lang="en-US" altLang="zh-CN" sz="3200" dirty="0" smtClean="0"/>
              <a:t>Algorithms</a:t>
            </a:r>
            <a:endParaRPr kumimoji="1"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8900" y="2070537"/>
            <a:ext cx="9055099" cy="47874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3500" dirty="0"/>
              <a:t> Greedy Curve Fitting (GCF)</a:t>
            </a:r>
          </a:p>
        </p:txBody>
      </p:sp>
      <p:sp>
        <p:nvSpPr>
          <p:cNvPr id="6" name="矩形 5"/>
          <p:cNvSpPr/>
          <p:nvPr/>
        </p:nvSpPr>
        <p:spPr>
          <a:xfrm>
            <a:off x="5168019" y="3309125"/>
            <a:ext cx="39759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/>
              <a:t>Complexity:</a:t>
            </a:r>
          </a:p>
          <a:p>
            <a:r>
              <a:rPr kumimoji="1" lang="en-US" altLang="zh-CN" sz="2800" dirty="0" smtClean="0">
                <a:solidFill>
                  <a:srgbClr val="0000FF"/>
                </a:solidFill>
              </a:rPr>
              <a:t>O(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800" dirty="0" err="1" smtClean="0">
                <a:solidFill>
                  <a:srgbClr val="0000FF"/>
                </a:solidFill>
              </a:rPr>
              <a:t>log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 + 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n·I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)  (</a:t>
            </a:r>
            <a:r>
              <a:rPr kumimoji="1" lang="en-US" altLang="zh-CN" sz="2800" i="1" dirty="0" smtClean="0">
                <a:solidFill>
                  <a:srgbClr val="0000FF"/>
                </a:solidFill>
              </a:rPr>
              <a:t>I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: #</a:t>
            </a:r>
            <a:r>
              <a:rPr kumimoji="1" lang="en-US" altLang="zh-CN" sz="2800" dirty="0" err="1" smtClean="0">
                <a:solidFill>
                  <a:srgbClr val="0000FF"/>
                </a:solidFill>
              </a:rPr>
              <a:t>iter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1639" y="2661890"/>
            <a:ext cx="8612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Or we can let </a:t>
            </a:r>
            <a:r>
              <a:rPr kumimoji="1" lang="en-US" altLang="zh-CN" sz="2400" i="1" dirty="0" smtClean="0"/>
              <a:t>x</a:t>
            </a:r>
            <a:r>
              <a:rPr kumimoji="1" lang="en-US" altLang="zh-CN" sz="2400" dirty="0" smtClean="0"/>
              <a:t> fit </a:t>
            </a:r>
            <a:r>
              <a:rPr kumimoji="1" lang="en-US" altLang="zh-CN" sz="2400" i="1" dirty="0" smtClean="0"/>
              <a:t>q</a:t>
            </a:r>
            <a:r>
              <a:rPr kumimoji="1" lang="en-US" altLang="zh-CN" sz="2400" baseline="-25000" dirty="0" smtClean="0"/>
              <a:t>1 </a:t>
            </a:r>
            <a:r>
              <a:rPr kumimoji="1" lang="en-US" altLang="zh-CN" sz="2400" dirty="0" smtClean="0"/>
              <a:t>directly</a:t>
            </a:r>
            <a:r>
              <a:rPr kumimoji="1" lang="en-US" altLang="zh-CN" sz="2400" baseline="-25000" dirty="0" smtClean="0"/>
              <a:t> </a:t>
            </a:r>
            <a:r>
              <a:rPr kumimoji="1" lang="en-US" altLang="zh-CN" sz="2400" dirty="0" smtClean="0"/>
              <a:t>after the length normalization 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2" y="3169425"/>
            <a:ext cx="7326711" cy="3619123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6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7193464" cy="1080938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Dynamic IGS Problem and Its </a:t>
            </a:r>
            <a:r>
              <a:rPr kumimoji="1" lang="en-US" altLang="zh-CN" sz="3200" dirty="0" smtClean="0"/>
              <a:t>Stability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Dynamic means doing summarization according to a series of ‘k’s (e.g. 10, 20, 40, 80) rather than single k (e.g. 10).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39" y="3540021"/>
            <a:ext cx="4575565" cy="7797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9" y="3540021"/>
            <a:ext cx="7571837" cy="3043799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Dynamic IGS Algorithm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9" y="2004047"/>
            <a:ext cx="4355671" cy="4853953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5204373" y="2287332"/>
            <a:ext cx="3760286" cy="457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The bottom-up approach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 smtClean="0"/>
              <a:t> Start from the finest-granularity summarization and merge node clusters agglomeratively.</a:t>
            </a:r>
            <a:endParaRPr kumimoji="1" lang="en-US" altLang="zh-CN" i="1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 smtClean="0"/>
              <a:t> Enable the consistency between static and dynamic IGS algorithms</a:t>
            </a:r>
            <a:endParaRPr kumimoji="1" lang="en-US" altLang="zh-CN" i="1" dirty="0" smtClean="0"/>
          </a:p>
          <a:p>
            <a:pPr marL="228600" lvl="1">
              <a:spcBef>
                <a:spcPts val="10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</a:t>
            </a:r>
            <a:r>
              <a:rPr kumimoji="1" lang="en-US" altLang="zh-CN" sz="2400" dirty="0"/>
              <a:t>Algorithm – dynamic GCF</a:t>
            </a:r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r>
              <a:rPr kumimoji="1" lang="en-US" altLang="zh-CN" dirty="0" smtClean="0"/>
              <a:t> Work on the initial summarization graph </a:t>
            </a:r>
            <a:r>
              <a:rPr kumimoji="1" lang="en-US" altLang="zh-CN" i="1" dirty="0" smtClean="0"/>
              <a:t>M</a:t>
            </a:r>
            <a:r>
              <a:rPr kumimoji="1" lang="en-US" altLang="zh-CN" dirty="0" smtClean="0"/>
              <a:t> instead of the influence graph </a:t>
            </a:r>
            <a:r>
              <a:rPr kumimoji="1" lang="en-US" altLang="zh-CN" i="1" dirty="0" smtClean="0"/>
              <a:t>G</a:t>
            </a:r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r>
              <a:rPr kumimoji="1" lang="en-US" altLang="zh-CN" dirty="0" smtClean="0"/>
              <a:t> Theoretical consistency with the static GCF algorithm</a:t>
            </a:r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endParaRPr kumimoji="1" lang="en-US" altLang="zh-CN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n"/>
            </a:pPr>
            <a:endParaRPr kumimoji="1" lang="en-US" altLang="zh-CN" sz="100" dirty="0" smtClean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1674" y="749300"/>
            <a:ext cx="6966043" cy="610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40" y="749300"/>
            <a:ext cx="6913767" cy="30875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74" y="3747325"/>
            <a:ext cx="6934513" cy="3043547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0" y="76200"/>
            <a:ext cx="9144000" cy="8304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 smtClean="0"/>
              <a:t>Evaluation – Static IGS Objective</a:t>
            </a:r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-1" y="955450"/>
            <a:ext cx="2212695" cy="537343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1800" dirty="0" smtClean="0"/>
              <a:t> IGS algorithms (GCF/ISO/DP) are much better than decomposition-based method in most cases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1800" dirty="0"/>
              <a:t> </a:t>
            </a:r>
            <a:r>
              <a:rPr kumimoji="1" lang="en-US" altLang="zh-CN" sz="1800" dirty="0" smtClean="0"/>
              <a:t>GCF/ISO perform close to DP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1800" dirty="0"/>
              <a:t> </a:t>
            </a:r>
            <a:r>
              <a:rPr kumimoji="1" lang="en-US" altLang="zh-CN" sz="1800" dirty="0" smtClean="0"/>
              <a:t>Largest components are close to or larger than the overall objective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1800" dirty="0"/>
              <a:t> </a:t>
            </a:r>
            <a:r>
              <a:rPr kumimoji="1" lang="en-US" altLang="zh-CN" sz="1800" dirty="0" smtClean="0"/>
              <a:t>50% lower-bound is guaranteed compared with the theoretically best objective </a:t>
            </a:r>
          </a:p>
          <a:p>
            <a:pPr>
              <a:buFont typeface="Wingdings" panose="05000000000000000000" pitchFamily="2" charset="2"/>
              <a:buChar char="n"/>
            </a:pPr>
            <a:endParaRPr kumimoji="1" lang="en-US" altLang="zh-CN" sz="1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11069" b="10965"/>
          <a:stretch/>
        </p:blipFill>
        <p:spPr>
          <a:xfrm>
            <a:off x="2202183" y="801850"/>
            <a:ext cx="6950121" cy="59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5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91674" y="749300"/>
            <a:ext cx="6966043" cy="610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2"/>
          <a:stretch/>
        </p:blipFill>
        <p:spPr>
          <a:xfrm>
            <a:off x="2237644" y="1081953"/>
            <a:ext cx="6635918" cy="28307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50263" y="1175655"/>
            <a:ext cx="158008" cy="961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74" y="4039236"/>
            <a:ext cx="6754997" cy="270432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76200"/>
            <a:ext cx="9144000" cy="8304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 smtClean="0"/>
              <a:t>Evaluation – Dynamic IGS Objectives</a:t>
            </a:r>
            <a:endParaRPr kumimoji="1"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0" y="955450"/>
            <a:ext cx="2332234" cy="537343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Dynamic IGS algorithms achieve good trade-off: comparable IGS objective and much better stability of transition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Bottom-up dynamic IGS 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GCF_GCF) is better than top-down dynamic IGS (GCF_GCF_INC)</a:t>
            </a:r>
          </a:p>
          <a:p>
            <a:pPr marL="0" indent="0">
              <a:buNone/>
            </a:pPr>
            <a:endParaRPr kumimoji="1" lang="en-US" altLang="zh-CN" sz="100" dirty="0" smtClean="0"/>
          </a:p>
        </p:txBody>
      </p:sp>
    </p:spTree>
    <p:extLst>
      <p:ext uri="{BB962C8B-B14F-4D97-AF65-F5344CB8AC3E}">
        <p14:creationId xmlns:p14="http://schemas.microsoft.com/office/powerpoint/2010/main" val="42254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-77001" y="955450"/>
            <a:ext cx="2245732" cy="53734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1800" dirty="0" smtClean="0"/>
              <a:t> </a:t>
            </a:r>
            <a:r>
              <a:rPr kumimoji="1" lang="en-US" altLang="zh-CN" sz="1500" dirty="0" smtClean="0"/>
              <a:t>GCF&gt;&gt;ISO&gt;&gt;NMF&gt;&gt;DP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1800" dirty="0"/>
              <a:t> </a:t>
            </a:r>
            <a:r>
              <a:rPr kumimoji="1" lang="en-US" altLang="zh-CN" sz="1800" dirty="0" smtClean="0"/>
              <a:t>GCF algorithm suitable for large-scale influence graphs: 0.46 second to summarize 30000-node graphs, 16~18 seconds to summarize million-node graphs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1800" dirty="0" smtClean="0"/>
              <a:t> GCF/ISO algorithm computation times grow slightly above linear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1800" dirty="0"/>
              <a:t> </a:t>
            </a:r>
            <a:r>
              <a:rPr kumimoji="1" lang="en-US" altLang="zh-CN" sz="1800" dirty="0" smtClean="0"/>
              <a:t>Dynamic GCF algorithm requires much less incremental computation time</a:t>
            </a:r>
          </a:p>
          <a:p>
            <a:pPr marL="0" indent="0">
              <a:buNone/>
            </a:pPr>
            <a:endParaRPr kumimoji="1" lang="en-US" altLang="zh-CN" sz="100" dirty="0" smtClean="0"/>
          </a:p>
        </p:txBody>
      </p:sp>
      <p:sp>
        <p:nvSpPr>
          <p:cNvPr id="10" name="矩形 9"/>
          <p:cNvSpPr/>
          <p:nvPr/>
        </p:nvSpPr>
        <p:spPr>
          <a:xfrm>
            <a:off x="2191674" y="749300"/>
            <a:ext cx="6966043" cy="610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650263" y="1175655"/>
            <a:ext cx="158008" cy="961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76200"/>
            <a:ext cx="9144000" cy="8304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400" dirty="0" smtClean="0"/>
              <a:t>Evaluation – Algorithm Scalability</a:t>
            </a:r>
            <a:endParaRPr kumimoji="1" lang="zh-CN" altLang="en-US" sz="4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48" y="1235329"/>
            <a:ext cx="6140650" cy="24289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717" y="3707997"/>
            <a:ext cx="6392011" cy="27436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10" y="1173765"/>
            <a:ext cx="6647818" cy="52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3" y="2021166"/>
            <a:ext cx="3372814" cy="2082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20" y="2016897"/>
            <a:ext cx="4603580" cy="20751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24" y="4499256"/>
            <a:ext cx="5068870" cy="23587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66283" y="4092033"/>
            <a:ext cx="560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/>
              <a:t>k</a:t>
            </a:r>
            <a:r>
              <a:rPr kumimoji="1" lang="en-US" altLang="zh-CN" sz="1600" dirty="0" smtClean="0"/>
              <a:t>=5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6406236" y="4092033"/>
            <a:ext cx="698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/>
              <a:t>k</a:t>
            </a:r>
            <a:r>
              <a:rPr kumimoji="1" lang="en-US" altLang="zh-CN" sz="1600" dirty="0" smtClean="0"/>
              <a:t>=10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1561260" y="5509351"/>
            <a:ext cx="698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/>
              <a:t>k</a:t>
            </a:r>
            <a:r>
              <a:rPr kumimoji="1" lang="en-US" altLang="zh-CN" sz="1600" dirty="0" smtClean="0"/>
              <a:t>=15</a:t>
            </a:r>
            <a:endParaRPr lang="zh-CN" altLang="en-US" sz="16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 Study on CiteSeerX Dataset (GCF)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Influence Graph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432" y="3083597"/>
            <a:ext cx="3593754" cy="2289569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3432" y="3040716"/>
            <a:ext cx="1136835" cy="620569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kumimoji="1" lang="en-US" altLang="zh-CN" dirty="0" smtClean="0"/>
              <a:t>Initial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kumimoji="1" lang="en-US" altLang="zh-CN" dirty="0" smtClean="0"/>
              <a:t>Tweet</a:t>
            </a:r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13432" y="5476389"/>
            <a:ext cx="3045449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Re-tweeting Graph</a:t>
            </a:r>
            <a:endParaRPr kumimoji="1" lang="zh-CN" altLang="en-US" sz="24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981840" y="3661285"/>
            <a:ext cx="1507039" cy="4708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Re-tweets</a:t>
            </a:r>
            <a:endParaRPr kumimoji="1" lang="zh-CN" altLang="en-US" dirty="0"/>
          </a:p>
        </p:txBody>
      </p:sp>
      <p:grpSp>
        <p:nvGrpSpPr>
          <p:cNvPr id="8" name="组合 38"/>
          <p:cNvGrpSpPr/>
          <p:nvPr/>
        </p:nvGrpSpPr>
        <p:grpSpPr>
          <a:xfrm>
            <a:off x="4737820" y="3083597"/>
            <a:ext cx="3675547" cy="2392792"/>
            <a:chOff x="975001" y="3775170"/>
            <a:chExt cx="1780837" cy="156584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5001" y="4430802"/>
              <a:ext cx="285201" cy="2779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6313" y="3775171"/>
              <a:ext cx="253875" cy="32900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6312" y="5012017"/>
              <a:ext cx="253875" cy="32900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01963" y="3775170"/>
              <a:ext cx="253875" cy="32900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01963" y="5012015"/>
              <a:ext cx="253875" cy="3290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6313" y="4396930"/>
              <a:ext cx="253875" cy="329001"/>
            </a:xfrm>
            <a:prstGeom prst="rect">
              <a:avLst/>
            </a:prstGeom>
          </p:spPr>
        </p:pic>
        <p:cxnSp>
          <p:nvCxnSpPr>
            <p:cNvPr id="15" name="直接连接符 16"/>
            <p:cNvCxnSpPr>
              <a:stCxn id="11" idx="0"/>
              <a:endCxn id="17" idx="1"/>
            </p:cNvCxnSpPr>
            <p:nvPr/>
          </p:nvCxnSpPr>
          <p:spPr>
            <a:xfrm flipV="1">
              <a:off x="1117602" y="3939672"/>
              <a:ext cx="628711" cy="4911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8"/>
            <p:cNvCxnSpPr/>
            <p:nvPr/>
          </p:nvCxnSpPr>
          <p:spPr>
            <a:xfrm flipV="1">
              <a:off x="1200089" y="4062568"/>
              <a:ext cx="1301874" cy="42553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21"/>
            <p:cNvCxnSpPr>
              <a:stCxn id="11" idx="3"/>
              <a:endCxn id="21" idx="1"/>
            </p:cNvCxnSpPr>
            <p:nvPr/>
          </p:nvCxnSpPr>
          <p:spPr>
            <a:xfrm flipV="1">
              <a:off x="1260202" y="4561431"/>
              <a:ext cx="486111" cy="835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25"/>
            <p:cNvCxnSpPr>
              <a:stCxn id="11" idx="2"/>
              <a:endCxn id="18" idx="1"/>
            </p:cNvCxnSpPr>
            <p:nvPr/>
          </p:nvCxnSpPr>
          <p:spPr>
            <a:xfrm>
              <a:off x="1117602" y="4708766"/>
              <a:ext cx="628710" cy="46775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28"/>
            <p:cNvCxnSpPr/>
            <p:nvPr/>
          </p:nvCxnSpPr>
          <p:spPr>
            <a:xfrm>
              <a:off x="1206200" y="4611917"/>
              <a:ext cx="1295763" cy="41726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stCxn id="17" idx="3"/>
              <a:endCxn id="19" idx="1"/>
            </p:cNvCxnSpPr>
            <p:nvPr/>
          </p:nvCxnSpPr>
          <p:spPr>
            <a:xfrm flipV="1">
              <a:off x="2000188" y="3939671"/>
              <a:ext cx="501775" cy="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5"/>
            <p:cNvCxnSpPr/>
            <p:nvPr/>
          </p:nvCxnSpPr>
          <p:spPr>
            <a:xfrm flipV="1">
              <a:off x="2000187" y="5183021"/>
              <a:ext cx="501775" cy="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内容占位符 2"/>
          <p:cNvSpPr txBox="1">
            <a:spLocks/>
          </p:cNvSpPr>
          <p:nvPr/>
        </p:nvSpPr>
        <p:spPr>
          <a:xfrm>
            <a:off x="7068120" y="3712896"/>
            <a:ext cx="1507039" cy="470883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Citing papers</a:t>
            </a:r>
            <a:endParaRPr kumimoji="1" lang="zh-CN" altLang="en-US" dirty="0"/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4737820" y="3040148"/>
            <a:ext cx="1136835" cy="62056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Source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Paper</a:t>
            </a:r>
            <a:endParaRPr kumimoji="1" lang="zh-CN" altLang="en-US" dirty="0"/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737820" y="5479160"/>
            <a:ext cx="3045449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Paper Citation Graph</a:t>
            </a:r>
            <a:endParaRPr kumimoji="1" lang="zh-CN" altLang="en-US" sz="2400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33644" y="4201831"/>
            <a:ext cx="569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/>
              <a:t>k</a:t>
            </a:r>
            <a:r>
              <a:rPr kumimoji="1" lang="en-US" altLang="zh-CN" sz="1600" dirty="0" smtClean="0"/>
              <a:t>=5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6792890" y="2557255"/>
            <a:ext cx="709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/>
              <a:t>k</a:t>
            </a:r>
            <a:r>
              <a:rPr kumimoji="1" lang="en-US" altLang="zh-CN" sz="1600" dirty="0" smtClean="0"/>
              <a:t>=12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815208" y="5567721"/>
            <a:ext cx="569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i="1" dirty="0" smtClean="0"/>
              <a:t>k</a:t>
            </a:r>
            <a:r>
              <a:rPr kumimoji="1" lang="en-US" altLang="zh-CN" sz="1600" dirty="0" smtClean="0"/>
              <a:t>=7</a:t>
            </a:r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92" y="2080566"/>
            <a:ext cx="4275289" cy="2121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9" y="4615998"/>
            <a:ext cx="4648553" cy="22420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96" y="2895809"/>
            <a:ext cx="3535574" cy="221245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 Study on CiteSeerX Dataset (NMF)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2336872"/>
            <a:ext cx="7580586" cy="39483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dirty="0"/>
              <a:t>We propose a series of near perfect algorithms on the influence graph summarization problem:</a:t>
            </a:r>
          </a:p>
          <a:p>
            <a:r>
              <a:rPr kumimoji="1" lang="en-US" altLang="zh-CN" dirty="0" smtClean="0"/>
              <a:t>Optimality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Theoretically solve the IGS problem</a:t>
            </a:r>
          </a:p>
          <a:p>
            <a:pPr lvl="1"/>
            <a:r>
              <a:rPr kumimoji="1" lang="en-US" altLang="zh-CN" dirty="0"/>
              <a:t>Design both exact and heuristic algorithms for IGS with performance guarantees</a:t>
            </a:r>
          </a:p>
          <a:p>
            <a:r>
              <a:rPr kumimoji="1" lang="en-US" altLang="zh-CN" dirty="0" smtClean="0"/>
              <a:t>Scalability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best algorithm has a complexity of O(n lgn)</a:t>
            </a:r>
          </a:p>
          <a:p>
            <a:pPr lvl="1"/>
            <a:r>
              <a:rPr kumimoji="1" lang="en-US" altLang="zh-CN" dirty="0"/>
              <a:t>Scale to summarize million-node influence graphs in </a:t>
            </a:r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 </a:t>
            </a:r>
            <a:r>
              <a:rPr kumimoji="1" lang="en-US" altLang="zh-CN" dirty="0"/>
              <a:t>seconds</a:t>
            </a:r>
          </a:p>
          <a:p>
            <a:r>
              <a:rPr kumimoji="1" lang="en-US" altLang="zh-CN" dirty="0" smtClean="0"/>
              <a:t>Flexibility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Propose the dynamic IGS problem</a:t>
            </a:r>
          </a:p>
          <a:p>
            <a:pPr lvl="1"/>
            <a:r>
              <a:rPr kumimoji="1" lang="en-US" altLang="zh-CN" dirty="0"/>
              <a:t>Extend the static IGS algorithm to the dynamic </a:t>
            </a:r>
            <a:r>
              <a:rPr kumimoji="1" lang="en-US" altLang="zh-CN" dirty="0" smtClean="0"/>
              <a:t>setting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Questions?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9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9" y="3083597"/>
            <a:ext cx="3675548" cy="239278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430" y="3040148"/>
            <a:ext cx="3586291" cy="23330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Influence Graph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3432" y="3040716"/>
            <a:ext cx="1136835" cy="620569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kumimoji="1" lang="en-US" altLang="zh-CN" dirty="0" smtClean="0"/>
              <a:t>Initial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kumimoji="1" lang="en-US" altLang="zh-CN" dirty="0" smtClean="0"/>
              <a:t>Tweet</a:t>
            </a:r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13432" y="5476389"/>
            <a:ext cx="3317437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Social Influence Graph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981840" y="3661285"/>
            <a:ext cx="1507039" cy="4708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Re-tweets</a:t>
            </a:r>
            <a:endParaRPr kumimoji="1" lang="zh-CN" altLang="en-US" dirty="0"/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7068120" y="3712896"/>
            <a:ext cx="1507039" cy="470883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Citing papers</a:t>
            </a:r>
            <a:endParaRPr kumimoji="1" lang="zh-CN" altLang="en-US" dirty="0"/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4737820" y="3040148"/>
            <a:ext cx="1136835" cy="62056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Source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Paper</a:t>
            </a:r>
            <a:endParaRPr kumimoji="1" lang="zh-CN" altLang="en-US" dirty="0"/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737820" y="5479160"/>
            <a:ext cx="3491780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Citation Influence Graph</a:t>
            </a:r>
          </a:p>
        </p:txBody>
      </p:sp>
      <p:cxnSp>
        <p:nvCxnSpPr>
          <p:cNvPr id="26" name="直接连接符 21"/>
          <p:cNvCxnSpPr/>
          <p:nvPr/>
        </p:nvCxnSpPr>
        <p:spPr>
          <a:xfrm>
            <a:off x="5306237" y="4279919"/>
            <a:ext cx="947418" cy="7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8"/>
          <p:cNvCxnSpPr/>
          <p:nvPr/>
        </p:nvCxnSpPr>
        <p:spPr>
          <a:xfrm flipV="1">
            <a:off x="1862410" y="3389418"/>
            <a:ext cx="544165" cy="306480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8"/>
          <p:cNvCxnSpPr/>
          <p:nvPr/>
        </p:nvCxnSpPr>
        <p:spPr>
          <a:xfrm flipV="1">
            <a:off x="1862102" y="4236098"/>
            <a:ext cx="568223" cy="37436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8"/>
          <p:cNvCxnSpPr/>
          <p:nvPr/>
        </p:nvCxnSpPr>
        <p:spPr>
          <a:xfrm>
            <a:off x="1807453" y="4781787"/>
            <a:ext cx="587247" cy="288977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8"/>
          <p:cNvCxnSpPr/>
          <p:nvPr/>
        </p:nvCxnSpPr>
        <p:spPr>
          <a:xfrm flipV="1">
            <a:off x="3167444" y="3221227"/>
            <a:ext cx="454530" cy="120296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18"/>
          <p:cNvCxnSpPr/>
          <p:nvPr/>
        </p:nvCxnSpPr>
        <p:spPr>
          <a:xfrm flipV="1">
            <a:off x="3122626" y="4242941"/>
            <a:ext cx="612733" cy="14324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18"/>
          <p:cNvCxnSpPr/>
          <p:nvPr/>
        </p:nvCxnSpPr>
        <p:spPr>
          <a:xfrm flipV="1">
            <a:off x="3213525" y="5192392"/>
            <a:ext cx="432199" cy="11875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18"/>
          <p:cNvCxnSpPr/>
          <p:nvPr/>
        </p:nvCxnSpPr>
        <p:spPr>
          <a:xfrm flipV="1">
            <a:off x="5006671" y="3341523"/>
            <a:ext cx="1385892" cy="760054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18"/>
          <p:cNvCxnSpPr/>
          <p:nvPr/>
        </p:nvCxnSpPr>
        <p:spPr>
          <a:xfrm flipV="1">
            <a:off x="5164436" y="3542658"/>
            <a:ext cx="2657203" cy="648090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8"/>
          <p:cNvCxnSpPr/>
          <p:nvPr/>
        </p:nvCxnSpPr>
        <p:spPr>
          <a:xfrm>
            <a:off x="6843807" y="3350432"/>
            <a:ext cx="1065159" cy="0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18"/>
          <p:cNvCxnSpPr/>
          <p:nvPr/>
        </p:nvCxnSpPr>
        <p:spPr>
          <a:xfrm>
            <a:off x="5283254" y="4360435"/>
            <a:ext cx="2613837" cy="625215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8"/>
          <p:cNvCxnSpPr/>
          <p:nvPr/>
        </p:nvCxnSpPr>
        <p:spPr>
          <a:xfrm>
            <a:off x="5003596" y="4524096"/>
            <a:ext cx="1388967" cy="680171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8"/>
          <p:cNvCxnSpPr/>
          <p:nvPr/>
        </p:nvCxnSpPr>
        <p:spPr>
          <a:xfrm flipV="1">
            <a:off x="6858799" y="5204267"/>
            <a:ext cx="1024348" cy="43480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18"/>
          <p:cNvCxnSpPr/>
          <p:nvPr/>
        </p:nvCxnSpPr>
        <p:spPr>
          <a:xfrm>
            <a:off x="5309408" y="4299403"/>
            <a:ext cx="1009943" cy="3309"/>
          </a:xfrm>
          <a:prstGeom prst="line">
            <a:avLst/>
          </a:prstGeom>
          <a:ln w="571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" y="2067692"/>
            <a:ext cx="5381296" cy="479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53228"/>
            <a:ext cx="7826188" cy="1080938"/>
          </a:xfrm>
        </p:spPr>
        <p:txBody>
          <a:bodyPr>
            <a:normAutofit/>
          </a:bodyPr>
          <a:lstStyle/>
          <a:p>
            <a:r>
              <a:rPr kumimoji="1" lang="en-US" altLang="zh-CN" sz="3400" dirty="0" smtClean="0"/>
              <a:t>Challenges</a:t>
            </a:r>
            <a:r>
              <a:rPr kumimoji="1" lang="zh-CN" altLang="en-US" sz="3400" dirty="0" smtClean="0"/>
              <a:t> </a:t>
            </a:r>
            <a:r>
              <a:rPr kumimoji="1" lang="en-US" altLang="zh-CN" sz="3400" dirty="0" smtClean="0"/>
              <a:t>on</a:t>
            </a:r>
            <a:r>
              <a:rPr kumimoji="1" lang="zh-CN" altLang="en-US" sz="3400" dirty="0" smtClean="0"/>
              <a:t> </a:t>
            </a:r>
            <a:r>
              <a:rPr kumimoji="1" lang="en-US" altLang="zh-CN" sz="3400" dirty="0" smtClean="0"/>
              <a:t>Large</a:t>
            </a:r>
            <a:r>
              <a:rPr kumimoji="1" lang="zh-CN" altLang="en-US" sz="3400" dirty="0" smtClean="0"/>
              <a:t> </a:t>
            </a:r>
            <a:r>
              <a:rPr kumimoji="1" lang="en-US" altLang="zh-CN" sz="3400" dirty="0" smtClean="0"/>
              <a:t>Influence Graph</a:t>
            </a:r>
            <a:endParaRPr kumimoji="1" lang="zh-CN" altLang="en-US" sz="34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707117" y="2522116"/>
            <a:ext cx="3184635" cy="38814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2200" dirty="0" smtClean="0"/>
              <a:t> Scalable and high-quality layout algorithm</a:t>
            </a:r>
          </a:p>
          <a:p>
            <a:pPr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1" lang="en-US" altLang="zh-CN" sz="2200" dirty="0" smtClean="0"/>
          </a:p>
          <a:p>
            <a:pPr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2200" dirty="0"/>
              <a:t> </a:t>
            </a:r>
            <a:r>
              <a:rPr kumimoji="1" lang="en-US" altLang="zh-CN" sz="2200" dirty="0" smtClean="0"/>
              <a:t>Overlapping nodes and crossing edges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Influence Graph Summarization (IGS)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474744"/>
            <a:ext cx="6888163" cy="332297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29038" y="2724397"/>
            <a:ext cx="2335485" cy="10593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Source node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(paper)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734845" y="4437699"/>
            <a:ext cx="3107809" cy="16255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Clusters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(center: #size;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below: content summary)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3890154" y="2474744"/>
            <a:ext cx="2887136" cy="75142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Flow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(below: flow rate)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543514" y="3526971"/>
            <a:ext cx="1225909" cy="339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35354" y="4084429"/>
            <a:ext cx="610372" cy="8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738255" y="3514413"/>
            <a:ext cx="1056903" cy="352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58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1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2336873"/>
            <a:ext cx="7636933" cy="3599316"/>
          </a:xfrm>
        </p:spPr>
        <p:txBody>
          <a:bodyPr/>
          <a:lstStyle/>
          <a:p>
            <a:r>
              <a:rPr kumimoji="1" lang="en-US" altLang="zh-CN" dirty="0" smtClean="0"/>
              <a:t>Problem Definition</a:t>
            </a:r>
          </a:p>
          <a:p>
            <a:r>
              <a:rPr kumimoji="1" lang="en-US" altLang="zh-CN" dirty="0" smtClean="0"/>
              <a:t>Theoretical Analysis and Optimal DP Algorithm</a:t>
            </a:r>
          </a:p>
          <a:p>
            <a:r>
              <a:rPr kumimoji="1" lang="en-US" altLang="zh-CN" dirty="0" smtClean="0"/>
              <a:t>Scalable Heuristic Algorithms</a:t>
            </a:r>
          </a:p>
          <a:p>
            <a:r>
              <a:rPr kumimoji="1" lang="en-US" altLang="zh-CN" dirty="0" smtClean="0"/>
              <a:t>Dynamic IGS Problem and the Stability Definition</a:t>
            </a:r>
          </a:p>
          <a:p>
            <a:r>
              <a:rPr kumimoji="1" lang="en-US" altLang="zh-CN" dirty="0" smtClean="0"/>
              <a:t>Dynamic IGS Solution and Algorithm</a:t>
            </a:r>
          </a:p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1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 Definition (TKDE 2015)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Objective:                        where</a:t>
            </a:r>
          </a:p>
          <a:p>
            <a:endParaRPr kumimoji="1" lang="en-US" altLang="zh-CN" sz="900" dirty="0" smtClean="0"/>
          </a:p>
          <a:p>
            <a:r>
              <a:rPr kumimoji="1" lang="en-US" altLang="zh-CN" dirty="0" smtClean="0"/>
              <a:t>Comparison to the traditional graph clustering: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5440" y="2052503"/>
            <a:ext cx="1895475" cy="1019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5885" y="2118536"/>
            <a:ext cx="3276600" cy="895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9" y="3574385"/>
            <a:ext cx="5144865" cy="2983386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5821084" y="3585477"/>
            <a:ext cx="2865718" cy="2853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sz="2000" dirty="0" smtClean="0"/>
              <a:t>The objective is coherent (intra-cluster flows </a:t>
            </a:r>
            <a:r>
              <a:rPr kumimoji="1" lang="en-US" altLang="zh-CN" sz="2000" dirty="0" err="1" smtClean="0"/>
              <a:t>v.s</a:t>
            </a:r>
            <a:r>
              <a:rPr kumimoji="1" lang="en-US" altLang="zh-CN" sz="2000" dirty="0" smtClean="0"/>
              <a:t>. all flows) </a:t>
            </a:r>
          </a:p>
          <a:p>
            <a:pPr>
              <a:buFont typeface="Wingdings" panose="05000000000000000000" pitchFamily="2" charset="2"/>
              <a:buChar char="ü"/>
            </a:pPr>
            <a:endParaRPr kumimoji="1" lang="en-US" altLang="zh-CN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sz="2000" dirty="0" smtClean="0"/>
              <a:t>Result is different: Dense clusters </a:t>
            </a:r>
            <a:r>
              <a:rPr kumimoji="1" lang="en-US" altLang="zh-CN" sz="2000" dirty="0" err="1" smtClean="0"/>
              <a:t>v.s</a:t>
            </a:r>
            <a:r>
              <a:rPr kumimoji="1" lang="en-US" altLang="zh-CN" sz="2000" dirty="0" smtClean="0"/>
              <a:t>. large flows</a:t>
            </a:r>
            <a:endParaRPr kumimoji="1" lang="zh-CN" altLang="en-US" sz="200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Limitation of Previous 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2336873"/>
            <a:ext cx="7013028" cy="3599316"/>
          </a:xfrm>
        </p:spPr>
        <p:txBody>
          <a:bodyPr/>
          <a:lstStyle/>
          <a:p>
            <a:r>
              <a:rPr kumimoji="1" lang="en-US" altLang="zh-CN" dirty="0"/>
              <a:t>Optimality of IGS objective is </a:t>
            </a:r>
            <a:r>
              <a:rPr kumimoji="1" lang="en-US" altLang="zh-CN" dirty="0" smtClean="0"/>
              <a:t>not guaranteed</a:t>
            </a:r>
          </a:p>
          <a:p>
            <a:r>
              <a:rPr kumimoji="1" lang="en-US" altLang="zh-CN" dirty="0"/>
              <a:t>High computational </a:t>
            </a:r>
            <a:r>
              <a:rPr kumimoji="1" lang="en-US" altLang="zh-CN" dirty="0" smtClean="0"/>
              <a:t>complexity: &gt;</a:t>
            </a:r>
            <a:r>
              <a:rPr kumimoji="1" lang="en-US" altLang="zh-CN" i="1" dirty="0" smtClean="0"/>
              <a:t>O</a:t>
            </a:r>
            <a:r>
              <a:rPr kumimoji="1" lang="en-US" altLang="zh-CN" dirty="0" smtClean="0"/>
              <a:t>(</a:t>
            </a:r>
            <a:r>
              <a:rPr kumimoji="1" lang="en-US" altLang="zh-CN" i="1" dirty="0" smtClean="0"/>
              <a:t>n</a:t>
            </a:r>
            <a:r>
              <a:rPr kumimoji="1" lang="en-US" altLang="zh-CN" baseline="30000" dirty="0" smtClean="0"/>
              <a:t>2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/>
              <a:t>Only consider the IGS </a:t>
            </a:r>
            <a:r>
              <a:rPr kumimoji="1" lang="en-US" altLang="zh-CN" dirty="0" smtClean="0"/>
              <a:t>problem </a:t>
            </a:r>
            <a:r>
              <a:rPr kumimoji="1" lang="en-US" altLang="zh-CN" dirty="0"/>
              <a:t>given one fixed </a:t>
            </a:r>
            <a:r>
              <a:rPr kumimoji="1" lang="en-US" altLang="zh-CN" dirty="0" smtClean="0"/>
              <a:t>cluster number </a:t>
            </a:r>
            <a:r>
              <a:rPr kumimoji="1" lang="en-US" altLang="zh-CN" i="1" dirty="0" smtClean="0"/>
              <a:t>k</a:t>
            </a:r>
          </a:p>
          <a:p>
            <a:pPr lvl="1"/>
            <a:r>
              <a:rPr kumimoji="1" lang="en-US" altLang="zh-CN" i="1" dirty="0"/>
              <a:t>Dynamic IGS scenario with increasing/decreasing </a:t>
            </a:r>
            <a:r>
              <a:rPr kumimoji="1" lang="en-US" altLang="zh-CN" i="1" dirty="0" smtClean="0"/>
              <a:t>‘k’s</a:t>
            </a:r>
            <a:endParaRPr kumimoji="1" lang="en-US" altLang="zh-CN" i="1" dirty="0"/>
          </a:p>
        </p:txBody>
      </p:sp>
      <p:sp>
        <p:nvSpPr>
          <p:cNvPr id="4" name="文本框 3"/>
          <p:cNvSpPr txBox="1"/>
          <p:nvPr/>
        </p:nvSpPr>
        <p:spPr>
          <a:xfrm>
            <a:off x="531639" y="4876799"/>
            <a:ext cx="701478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These limitations motivate us to investigate new solutions to IGS problem.</a:t>
            </a:r>
            <a:endParaRPr kumimoji="1" lang="zh-CN" altLang="en-US" sz="240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53228"/>
            <a:ext cx="7662041" cy="1080938"/>
          </a:xfrm>
        </p:spPr>
        <p:txBody>
          <a:bodyPr>
            <a:normAutofit/>
          </a:bodyPr>
          <a:lstStyle/>
          <a:p>
            <a:r>
              <a:rPr kumimoji="1" lang="en-US" altLang="zh-CN" sz="3000" dirty="0" smtClean="0"/>
              <a:t>Theoretical Analysis on the IGS Objective</a:t>
            </a:r>
            <a:endParaRPr kumimoji="1" lang="zh-CN" alt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3200" y="3641468"/>
            <a:ext cx="8940800" cy="321653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Q</a:t>
            </a:r>
            <a:r>
              <a:rPr kumimoji="1" lang="en-US" altLang="zh-CN" dirty="0" smtClean="0"/>
              <a:t>uadratic form (where                                                      )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By Min-max theorem</a:t>
            </a:r>
          </a:p>
          <a:p>
            <a:endParaRPr kumimoji="1" lang="en-US" altLang="zh-CN" dirty="0" smtClean="0"/>
          </a:p>
          <a:p>
            <a:endParaRPr kumimoji="1" lang="en-US" altLang="zh-CN" sz="1400" dirty="0"/>
          </a:p>
          <a:p>
            <a:r>
              <a:rPr kumimoji="1" lang="en-US" altLang="zh-CN" sz="2000" dirty="0" smtClean="0"/>
              <a:t>This optimality can not be achieved (constraints on x), </a:t>
            </a:r>
            <a:r>
              <a:rPr kumimoji="1" lang="en-US" altLang="zh-CN" sz="2000" dirty="0"/>
              <a:t>we propose to optimize the largest component of </a:t>
            </a:r>
            <a:r>
              <a:rPr kumimoji="1" lang="en-US" altLang="zh-CN" sz="2000" dirty="0" err="1" smtClean="0"/>
              <a:t>x</a:t>
            </a:r>
            <a:r>
              <a:rPr kumimoji="1" lang="en-US" altLang="zh-CN" sz="2000" baseline="30000" dirty="0" err="1" smtClean="0"/>
              <a:t>T</a:t>
            </a:r>
            <a:r>
              <a:rPr kumimoji="1" lang="en-US" altLang="zh-CN" sz="2000" dirty="0" smtClean="0"/>
              <a:t> A*x </a:t>
            </a:r>
            <a:r>
              <a:rPr kumimoji="1" lang="en-US" altLang="zh-CN" sz="2000" dirty="0"/>
              <a:t>in the </a:t>
            </a:r>
            <a:r>
              <a:rPr kumimoji="1" lang="en-US" altLang="zh-CN" sz="2000" dirty="0" err="1" smtClean="0"/>
              <a:t>eigen</a:t>
            </a:r>
            <a:r>
              <a:rPr kumimoji="1" lang="en-US" altLang="zh-CN" sz="2000" dirty="0" smtClean="0"/>
              <a:t>-decomposition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9" y="3870106"/>
            <a:ext cx="5957484" cy="1171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639" y="5291995"/>
            <a:ext cx="2305050" cy="733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6611" y="5390204"/>
            <a:ext cx="1962150" cy="542925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>
            <a:off x="3013597" y="5549390"/>
            <a:ext cx="471777" cy="225268"/>
          </a:xfrm>
          <a:prstGeom prst="notch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>
            <a:off x="5717335" y="5546074"/>
            <a:ext cx="471777" cy="225268"/>
          </a:xfrm>
          <a:prstGeom prst="notch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7686" y="5382483"/>
            <a:ext cx="1438275" cy="552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7" y="2415553"/>
            <a:ext cx="5537694" cy="1109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531" y="2565333"/>
            <a:ext cx="3057525" cy="914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7728" y="3508923"/>
            <a:ext cx="4922389" cy="612564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>
          <a:xfrm>
            <a:off x="190500" y="2103615"/>
            <a:ext cx="894080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Key transformation on the IGS objective</a:t>
            </a:r>
          </a:p>
          <a:p>
            <a:endParaRPr kumimoji="1" lang="en-US" altLang="zh-CN" dirty="0" smtClean="0"/>
          </a:p>
        </p:txBody>
      </p:sp>
      <p:sp>
        <p:nvSpPr>
          <p:cNvPr id="12" name="幻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875</TotalTime>
  <Words>735</Words>
  <Application>Microsoft Macintosh PowerPoint</Application>
  <PresentationFormat>全屏显示(4:3)</PresentationFormat>
  <Paragraphs>141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Calibri</vt:lpstr>
      <vt:lpstr>DengXian</vt:lpstr>
      <vt:lpstr>Trebuchet MS</vt:lpstr>
      <vt:lpstr>Wingdings</vt:lpstr>
      <vt:lpstr>宋体</vt:lpstr>
      <vt:lpstr>柏林</vt:lpstr>
      <vt:lpstr>TOPIC: TOward Perfect InfluenCe Graph Summarization</vt:lpstr>
      <vt:lpstr>Influence Graph</vt:lpstr>
      <vt:lpstr>Influence Graph</vt:lpstr>
      <vt:lpstr>Challenges on Large Influence Graph</vt:lpstr>
      <vt:lpstr>Influence Graph Summarization (IGS)</vt:lpstr>
      <vt:lpstr>Outline</vt:lpstr>
      <vt:lpstr>Problem Definition (TKDE 2015)</vt:lpstr>
      <vt:lpstr>Limitation of Previous Work</vt:lpstr>
      <vt:lpstr>Theoretical Analysis on the IGS Objective</vt:lpstr>
      <vt:lpstr>Equivalence to k-segmentation problem</vt:lpstr>
      <vt:lpstr>Dynamic Programming for k-segmentation</vt:lpstr>
      <vt:lpstr>Scalable Approximate Algorithms</vt:lpstr>
      <vt:lpstr>Scalable Approximate Algorithms</vt:lpstr>
      <vt:lpstr>Dynamic IGS Problem and Its Stability</vt:lpstr>
      <vt:lpstr>Dynamic IGS Algorithm</vt:lpstr>
      <vt:lpstr>PowerPoint 演示文稿</vt:lpstr>
      <vt:lpstr>PowerPoint 演示文稿</vt:lpstr>
      <vt:lpstr>PowerPoint 演示文稿</vt:lpstr>
      <vt:lpstr>Case Study on CiteSeerX Dataset (GCF)</vt:lpstr>
      <vt:lpstr>Case Study on CiteSeerX Dataset (NMF)</vt:lpstr>
      <vt:lpstr>Conclusion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TOward Perfect InfluenCe Graph Summarization</dc:title>
  <dc:creator>Microsoft Office 用户</dc:creator>
  <cp:lastModifiedBy>Microsoft Office 用户</cp:lastModifiedBy>
  <cp:revision>100</cp:revision>
  <dcterms:created xsi:type="dcterms:W3CDTF">2016-05-17T17:26:34Z</dcterms:created>
  <dcterms:modified xsi:type="dcterms:W3CDTF">2016-05-19T07:35:52Z</dcterms:modified>
</cp:coreProperties>
</file>